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ppt/charts/chart18.xml" ContentType="application/vnd.openxmlformats-officedocument.drawingml.chart+xml"/>
  <Override PartName="/ppt/drawings/drawing12.xml" ContentType="application/vnd.openxmlformats-officedocument.drawingml.chartshapes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drawings/drawing14.xml" ContentType="application/vnd.openxmlformats-officedocument.drawingml.chartshapes+xml"/>
  <Override PartName="/ppt/charts/chart21.xml" ContentType="application/vnd.openxmlformats-officedocument.drawingml.chart+xml"/>
  <Override PartName="/ppt/drawings/drawing15.xml" ContentType="application/vnd.openxmlformats-officedocument.drawingml.chartshapes+xml"/>
  <Override PartName="/ppt/charts/chart22.xml" ContentType="application/vnd.openxmlformats-officedocument.drawingml.chart+xml"/>
  <Override PartName="/ppt/drawings/drawing1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Girfec%20questionnaire%20results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Girfec%20questionnaire%20result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E:\Girfec%20questionnaire%20results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E:\Girfec%20questionnaire%20results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E:\Girfec%20questionnaire%20results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E:\Girfec%20questionnaire%20results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E:\Girfec%20questionnaire%20results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E:\Girfec%20questionnaire%20results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E:\Girfec%20questionnaire%20results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E:\Girfec%20questionnaire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E:\Girfec%20questionnaire%20results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E:\Girfec%20questionnaire%20results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E:\Girfec%20questionnaire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irfec%20questionnaire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Girfec%20questionnaire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irfec%20questionnaire%20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irfec%20questionnaire%20result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Girfec%20questionnaire%20result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Girfec%20questionnaire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My child feels safe at school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4.7662729658792653E-2"/>
                  <c:y val="4.00809273840769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483081802274716"/>
                  <c:y val="1.73691309419655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Sheet1!$B$3:$D$3</c:f>
              <c:strCache>
                <c:ptCount val="3"/>
                <c:pt idx="0">
                  <c:v>Agree</c:v>
                </c:pt>
                <c:pt idx="1">
                  <c:v>Disagree</c:v>
                </c:pt>
                <c:pt idx="2">
                  <c:v>Unsure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153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Sheet1!$A$15</c:f>
              <c:strCache>
                <c:ptCount val="1"/>
                <c:pt idx="0">
                  <c:v>The school works hard to make sure everyone feels safe, comfortable and cared for.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Sheet1!$B$15:$D$15</c:f>
              <c:numCache>
                <c:formatCode>General</c:formatCode>
                <c:ptCount val="3"/>
                <c:pt idx="0">
                  <c:v>136</c:v>
                </c:pt>
                <c:pt idx="1">
                  <c:v>4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Sheet1!$A$17</c:f>
              <c:strCache>
                <c:ptCount val="1"/>
                <c:pt idx="0">
                  <c:v>My child gets a chance to do things they enjoy at school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Sheet1!$B$17:$D$17</c:f>
              <c:numCache>
                <c:formatCode>General</c:formatCode>
                <c:ptCount val="3"/>
                <c:pt idx="0">
                  <c:v>145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Sheet1!$A$18</c:f>
              <c:strCache>
                <c:ptCount val="1"/>
                <c:pt idx="0">
                  <c:v>My child gets the opportunity to plan and make decisions about their learning with projects.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Sheet1!$B$18:$D$18</c:f>
              <c:numCache>
                <c:formatCode>General</c:formatCode>
                <c:ptCount val="3"/>
                <c:pt idx="0">
                  <c:v>130</c:v>
                </c:pt>
                <c:pt idx="1">
                  <c:v>6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Sheet1!$A$19</c:f>
              <c:strCache>
                <c:ptCount val="1"/>
                <c:pt idx="0">
                  <c:v>The school encourages everyone to take part in activities that benefit individuals, the school and the wider community.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Sheet1!$B$19:$D$19</c:f>
              <c:numCache>
                <c:formatCode>General</c:formatCode>
                <c:ptCount val="3"/>
                <c:pt idx="0">
                  <c:v>133</c:v>
                </c:pt>
                <c:pt idx="1">
                  <c:v>7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Sheet1!$A$21</c:f>
              <c:strCache>
                <c:ptCount val="1"/>
                <c:pt idx="0">
                  <c:v>There is someone at the school who knows my child as an individual.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Sheet1!$B$21:$D$21</c:f>
              <c:numCache>
                <c:formatCode>General</c:formatCode>
                <c:ptCount val="3"/>
                <c:pt idx="0">
                  <c:v>140</c:v>
                </c:pt>
                <c:pt idx="1">
                  <c:v>2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Sheet1!$A$22</c:f>
              <c:strCache>
                <c:ptCount val="1"/>
                <c:pt idx="0">
                  <c:v>My child is treated fairly at school.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Sheet1!$B$22:$D$22</c:f>
              <c:numCache>
                <c:formatCode>General</c:formatCode>
                <c:ptCount val="3"/>
                <c:pt idx="0">
                  <c:v>144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Sheet1!$A$23</c:f>
              <c:strCache>
                <c:ptCount val="1"/>
                <c:pt idx="0">
                  <c:v>The school keeps me well informed about my child and their progress.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Sheet1!$B$23:$D$23</c:f>
              <c:numCache>
                <c:formatCode>General</c:formatCode>
                <c:ptCount val="3"/>
                <c:pt idx="0">
                  <c:v>130</c:v>
                </c:pt>
                <c:pt idx="1">
                  <c:v>13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Sheet1!$A$24</c:f>
              <c:strCache>
                <c:ptCount val="1"/>
                <c:pt idx="0">
                  <c:v>There are opportunities for my child to be listened to and staff respond appropriately.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Sheet1!$B$24:$D$24</c:f>
              <c:numCache>
                <c:formatCode>General</c:formatCode>
                <c:ptCount val="3"/>
                <c:pt idx="0">
                  <c:v>130</c:v>
                </c:pt>
                <c:pt idx="1">
                  <c:v>7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Sheet1!$A$26</c:f>
              <c:strCache>
                <c:ptCount val="1"/>
                <c:pt idx="0">
                  <c:v>The school has high expectations of children's learning and behaviour.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Sheet1!$B$26:$D$26</c:f>
              <c:numCache>
                <c:formatCode>General</c:formatCode>
                <c:ptCount val="3"/>
                <c:pt idx="0">
                  <c:v>142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Sheet1!$A$27</c:f>
              <c:strCache>
                <c:ptCount val="1"/>
                <c:pt idx="0">
                  <c:v>Children have opportunities to contribute at whole school level through groups and committees.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Sheet1!$B$27:$D$27</c:f>
              <c:numCache>
                <c:formatCode>General</c:formatCode>
                <c:ptCount val="3"/>
                <c:pt idx="0">
                  <c:v>124</c:v>
                </c:pt>
                <c:pt idx="1">
                  <c:v>7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Sheet1!$A$29</c:f>
              <c:strCache>
                <c:ptCount val="1"/>
                <c:pt idx="0">
                  <c:v>My child feels they belong in their class, the school and wider community.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Sheet1!$B$29:$D$29</c:f>
              <c:numCache>
                <c:formatCode>General</c:formatCode>
                <c:ptCount val="3"/>
                <c:pt idx="0">
                  <c:v>139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Sheet1!$A$30</c:f>
              <c:strCache>
                <c:ptCount val="1"/>
                <c:pt idx="0">
                  <c:v>My child can access help and support if there is a problem.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Sheet1!$B$30:$D$30</c:f>
              <c:numCache>
                <c:formatCode>General</c:formatCode>
                <c:ptCount val="3"/>
                <c:pt idx="0">
                  <c:v>138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Sheet1!$A$31</c:f>
              <c:strCache>
                <c:ptCount val="1"/>
                <c:pt idx="0">
                  <c:v>My child knows what to do if they are worried about themselves or other people.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Sheet1!$B$31:$D$31</c:f>
              <c:numCache>
                <c:formatCode>General</c:formatCode>
                <c:ptCount val="3"/>
                <c:pt idx="0">
                  <c:v>138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Sheet1!$A$5</c:f>
              <c:strCache>
                <c:ptCount val="1"/>
                <c:pt idx="0">
                  <c:v>My child knows who to go to for help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Sheet1!$B$4:$D$4</c:f>
              <c:strCache>
                <c:ptCount val="3"/>
                <c:pt idx="0">
                  <c:v>Agree</c:v>
                </c:pt>
                <c:pt idx="1">
                  <c:v>Disagree</c:v>
                </c:pt>
                <c:pt idx="2">
                  <c:v>Unsure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152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Sheet1!$A$7</c:f>
              <c:strCache>
                <c:ptCount val="1"/>
                <c:pt idx="0">
                  <c:v>My child can make healthy food choices about what to eat.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Sheet1!$B$6:$D$6</c:f>
              <c:strCache>
                <c:ptCount val="3"/>
                <c:pt idx="0">
                  <c:v>Agree</c:v>
                </c:pt>
                <c:pt idx="1">
                  <c:v>Disagree</c:v>
                </c:pt>
                <c:pt idx="2">
                  <c:v>Unsure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135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Sheet1!$A$8</c:f>
              <c:strCache>
                <c:ptCount val="1"/>
                <c:pt idx="0">
                  <c:v>My child enjoys a positive lunchtime experience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Sheet1!$B$8:$D$8</c:f>
              <c:numCache>
                <c:formatCode>General</c:formatCode>
                <c:ptCount val="3"/>
                <c:pt idx="0">
                  <c:v>121</c:v>
                </c:pt>
                <c:pt idx="1">
                  <c:v>15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Sheet1!$A$9</c:f>
              <c:strCache>
                <c:ptCount val="1"/>
                <c:pt idx="0">
                  <c:v>My child benefits positively from activities provided outside the classroom and from the school clubs.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Sheet1!$B$6:$D$8</c:f>
              <c:strCache>
                <c:ptCount val="3"/>
                <c:pt idx="0">
                  <c:v>Agree</c:v>
                </c:pt>
                <c:pt idx="1">
                  <c:v>Disagree</c:v>
                </c:pt>
                <c:pt idx="2">
                  <c:v>Unsure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125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Sheet1!$A$11</c:f>
              <c:strCache>
                <c:ptCount val="1"/>
                <c:pt idx="0">
                  <c:v>My child's learning is progressing well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2.4993000874890689E-2"/>
                  <c:y val="5.31718431029454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8038495188101486E-2"/>
                  <c:y val="-2.9502041411490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Sheet1!$B$11:$D$11</c:f>
              <c:numCache>
                <c:formatCode>General</c:formatCode>
                <c:ptCount val="3"/>
                <c:pt idx="0">
                  <c:v>150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Sheet1!$A$12</c:f>
              <c:strCache>
                <c:ptCount val="1"/>
                <c:pt idx="0">
                  <c:v>There are regular opportunities to share success at class, whole school and community level with parents and carers.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Sheet1!$B$12:$D$12</c:f>
              <c:numCache>
                <c:formatCode>General</c:formatCode>
                <c:ptCount val="3"/>
                <c:pt idx="0">
                  <c:v>128</c:v>
                </c:pt>
                <c:pt idx="1">
                  <c:v>11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Sheet1!$A$14</c:f>
              <c:strCache>
                <c:ptCount val="1"/>
                <c:pt idx="0">
                  <c:v>I get help and support when my child has a problem.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Sheet1!$B$14:$D$14</c:f>
              <c:numCache>
                <c:formatCode>General</c:formatCode>
                <c:ptCount val="3"/>
                <c:pt idx="0">
                  <c:v>136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0.4055</cdr:x>
      <cdr:y>0.13793</cdr:y>
    </cdr:from>
    <cdr:to>
      <cdr:x>0.62135</cdr:x>
      <cdr:y>0.194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707904" y="576064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0.41338</cdr:x>
      <cdr:y>0.21053</cdr:y>
    </cdr:from>
    <cdr:to>
      <cdr:x>0.62923</cdr:x>
      <cdr:y>0.26758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779912" y="864096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0.4055</cdr:x>
      <cdr:y>0.21429</cdr:y>
    </cdr:from>
    <cdr:to>
      <cdr:x>0.62135</cdr:x>
      <cdr:y>0.27236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707904" y="864096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0.41514</cdr:x>
      <cdr:y>0.21053</cdr:y>
    </cdr:from>
    <cdr:to>
      <cdr:x>0.63396</cdr:x>
      <cdr:y>0.26758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744416" y="864096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0.40625</cdr:x>
      <cdr:y>0.21429</cdr:y>
    </cdr:from>
    <cdr:to>
      <cdr:x>0.6225</cdr:x>
      <cdr:y>0.27236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707904" y="864096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0.41338</cdr:x>
      <cdr:y>0.21818</cdr:y>
    </cdr:from>
    <cdr:to>
      <cdr:x>0.62923</cdr:x>
      <cdr:y>0.27731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779912" y="864096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0.41033</cdr:x>
      <cdr:y>0.14815</cdr:y>
    </cdr:from>
    <cdr:to>
      <cdr:x>0.62875</cdr:x>
      <cdr:y>0.20837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707904" y="576064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0.4055</cdr:x>
      <cdr:y>0.24074</cdr:y>
    </cdr:from>
    <cdr:to>
      <cdr:x>0.62135</cdr:x>
      <cdr:y>0.30096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707904" y="936104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0.41338</cdr:x>
      <cdr:y>0.21053</cdr:y>
    </cdr:from>
    <cdr:to>
      <cdr:x>0.62923</cdr:x>
      <cdr:y>0.26758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779912" y="864096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0.38975</cdr:x>
      <cdr:y>0.12963</cdr:y>
    </cdr:from>
    <cdr:to>
      <cdr:x>0.60561</cdr:x>
      <cdr:y>0.18985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563888" y="504056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0.4055</cdr:x>
      <cdr:y>0.22222</cdr:y>
    </cdr:from>
    <cdr:to>
      <cdr:x>0.62135</cdr:x>
      <cdr:y>0.28245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707904" y="864096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0.39832</cdr:x>
      <cdr:y>0.11475</cdr:y>
    </cdr:from>
    <cdr:to>
      <cdr:x>0.61455</cdr:x>
      <cdr:y>0.16807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635897" y="504056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0.40621</cdr:x>
      <cdr:y>0.21667</cdr:y>
    </cdr:from>
    <cdr:to>
      <cdr:x>0.62244</cdr:x>
      <cdr:y>0.27087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707905" y="936104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0.39832</cdr:x>
      <cdr:y>0.22034</cdr:y>
    </cdr:from>
    <cdr:to>
      <cdr:x>0.61455</cdr:x>
      <cdr:y>0.27546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635897" y="936104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0.41338</cdr:x>
      <cdr:y>0.22034</cdr:y>
    </cdr:from>
    <cdr:to>
      <cdr:x>0.62923</cdr:x>
      <cdr:y>0.27546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779912" y="936104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0.4055</cdr:x>
      <cdr:y>0.125</cdr:y>
    </cdr:from>
    <cdr:to>
      <cdr:x>0.62135</cdr:x>
      <cdr:y>0.18307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813" t="36553" r="34797" b="60716"/>
        <a:stretch xmlns:a="http://schemas.openxmlformats.org/drawingml/2006/main"/>
      </cdr:blipFill>
      <cdr:spPr bwMode="auto">
        <a:xfrm xmlns:a="http://schemas.openxmlformats.org/drawingml/2006/main">
          <a:off x="3707904" y="504056"/>
          <a:ext cx="1973766" cy="23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338E25-2FC3-4076-86E4-A9223AA3AB49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268568-6E3F-40DB-8E2A-981D6BEF3F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38E25-2FC3-4076-86E4-A9223AA3AB49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68568-6E3F-40DB-8E2A-981D6BEF3F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38E25-2FC3-4076-86E4-A9223AA3AB49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68568-6E3F-40DB-8E2A-981D6BEF3F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38E25-2FC3-4076-86E4-A9223AA3AB49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68568-6E3F-40DB-8E2A-981D6BEF3F3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38E25-2FC3-4076-86E4-A9223AA3AB49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68568-6E3F-40DB-8E2A-981D6BEF3F3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38E25-2FC3-4076-86E4-A9223AA3AB49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68568-6E3F-40DB-8E2A-981D6BEF3F3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38E25-2FC3-4076-86E4-A9223AA3AB49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68568-6E3F-40DB-8E2A-981D6BEF3F3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38E25-2FC3-4076-86E4-A9223AA3AB49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68568-6E3F-40DB-8E2A-981D6BEF3F3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38E25-2FC3-4076-86E4-A9223AA3AB49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68568-6E3F-40DB-8E2A-981D6BEF3F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338E25-2FC3-4076-86E4-A9223AA3AB49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68568-6E3F-40DB-8E2A-981D6BEF3F3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338E25-2FC3-4076-86E4-A9223AA3AB49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268568-6E3F-40DB-8E2A-981D6BEF3F3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338E25-2FC3-4076-86E4-A9223AA3AB49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268568-6E3F-40DB-8E2A-981D6BEF3F3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102"/>
            <a:ext cx="2926080" cy="302514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2849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Lourdes Primary School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30930" y="3861048"/>
            <a:ext cx="40821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Getting It Right For Every Child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63778" y="4521587"/>
            <a:ext cx="34164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Parent Questionnaire Results 2014/15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Nurtured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Children need a place where they can feel comfortable and safe and where people really care about them.</a:t>
            </a:r>
            <a:endParaRPr lang="en-GB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05" y="4752975"/>
            <a:ext cx="2171700" cy="210502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887681"/>
              </p:ext>
            </p:extLst>
          </p:nvPr>
        </p:nvGraphicFramePr>
        <p:xfrm>
          <a:off x="0" y="1556792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88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Active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Children enjoy spending time doing something fun or interesting.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5203880"/>
            <a:ext cx="2755910" cy="1654119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262738"/>
              </p:ext>
            </p:extLst>
          </p:nvPr>
        </p:nvGraphicFramePr>
        <p:xfrm>
          <a:off x="-1" y="1412776"/>
          <a:ext cx="9128111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59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Active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Children enjoy spending time doing something fun or interesting.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5203880"/>
            <a:ext cx="2755910" cy="1654119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686950"/>
              </p:ext>
            </p:extLst>
          </p:nvPr>
        </p:nvGraphicFramePr>
        <p:xfrm>
          <a:off x="-1" y="1412776"/>
          <a:ext cx="912811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17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Active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Children enjoy spending time doing something fun or interesting.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5203880"/>
            <a:ext cx="2755910" cy="1654119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10228"/>
              </p:ext>
            </p:extLst>
          </p:nvPr>
        </p:nvGraphicFramePr>
        <p:xfrm>
          <a:off x="-1" y="1412776"/>
          <a:ext cx="912811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41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Respected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It is important that children are involved in decisions that affect them.</a:t>
            </a:r>
            <a:endParaRPr lang="en-GB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60" y="5000243"/>
            <a:ext cx="2341240" cy="1856783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687265"/>
              </p:ext>
            </p:extLst>
          </p:nvPr>
        </p:nvGraphicFramePr>
        <p:xfrm>
          <a:off x="0" y="1412776"/>
          <a:ext cx="91440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05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Respected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It is important that children are involved in decisions that affect them.</a:t>
            </a:r>
            <a:endParaRPr lang="en-GB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60" y="5000243"/>
            <a:ext cx="2341240" cy="1856783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570961"/>
              </p:ext>
            </p:extLst>
          </p:nvPr>
        </p:nvGraphicFramePr>
        <p:xfrm>
          <a:off x="0" y="1412776"/>
          <a:ext cx="9144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47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Respected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It is important that children are involved in decisions that affect them.</a:t>
            </a:r>
            <a:endParaRPr lang="en-GB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60" y="5000243"/>
            <a:ext cx="2341240" cy="1856783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941250"/>
              </p:ext>
            </p:extLst>
          </p:nvPr>
        </p:nvGraphicFramePr>
        <p:xfrm>
          <a:off x="0" y="1412776"/>
          <a:ext cx="91440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05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Respected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It is important that children are involved in decisions that affect them.</a:t>
            </a:r>
            <a:endParaRPr lang="en-GB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60" y="5000243"/>
            <a:ext cx="2341240" cy="1856783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384490"/>
              </p:ext>
            </p:extLst>
          </p:nvPr>
        </p:nvGraphicFramePr>
        <p:xfrm>
          <a:off x="0" y="1484784"/>
          <a:ext cx="9144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97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Responsible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Growing up involves learning to take good decisions and make sensible choices.</a:t>
            </a:r>
            <a:endParaRPr lang="en-GB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32" y="4781550"/>
            <a:ext cx="2476500" cy="207645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934723"/>
              </p:ext>
            </p:extLst>
          </p:nvPr>
        </p:nvGraphicFramePr>
        <p:xfrm>
          <a:off x="107504" y="1484784"/>
          <a:ext cx="90197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4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Responsible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Growing up involves learning to take good decisions and make sensible choices.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32" y="4781550"/>
            <a:ext cx="2476500" cy="2076450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713290"/>
              </p:ext>
            </p:extLst>
          </p:nvPr>
        </p:nvGraphicFramePr>
        <p:xfrm>
          <a:off x="0" y="1412776"/>
          <a:ext cx="91272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48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61691"/>
            <a:ext cx="8229600" cy="3730419"/>
          </a:xfrm>
        </p:spPr>
        <p:txBody>
          <a:bodyPr/>
          <a:lstStyle/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109728" indent="0" algn="ctr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Safe – </a:t>
            </a:r>
            <a:r>
              <a:rPr lang="en-GB" sz="2200" i="1" dirty="0">
                <a:solidFill>
                  <a:schemeClr val="bg2">
                    <a:lumMod val="50000"/>
                  </a:schemeClr>
                </a:solidFill>
              </a:rPr>
              <a:t>It is important that everybody feels safe. We all need someone who helps us feel safe and protected from harm.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441988"/>
              </p:ext>
            </p:extLst>
          </p:nvPr>
        </p:nvGraphicFramePr>
        <p:xfrm>
          <a:off x="107504" y="1556792"/>
          <a:ext cx="8784976" cy="373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08" y="5292110"/>
            <a:ext cx="3606292" cy="15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Included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Growing up involves learning to take good decisions and make sensible choices.</a:t>
            </a:r>
            <a:endParaRPr lang="en-GB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07" y="4683011"/>
            <a:ext cx="2931293" cy="2180127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51361"/>
              </p:ext>
            </p:extLst>
          </p:nvPr>
        </p:nvGraphicFramePr>
        <p:xfrm>
          <a:off x="0" y="1484784"/>
          <a:ext cx="91440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64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Included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Growing up involves learning to take good decisions and make sensible choices.</a:t>
            </a:r>
            <a:endParaRPr lang="en-GB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07" y="4683011"/>
            <a:ext cx="2931293" cy="2180127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866651"/>
              </p:ext>
            </p:extLst>
          </p:nvPr>
        </p:nvGraphicFramePr>
        <p:xfrm>
          <a:off x="0" y="1484784"/>
          <a:ext cx="90364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00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Included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Growing up involves learning to take good decisions and make sensible choices.</a:t>
            </a:r>
            <a:endParaRPr lang="en-GB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07" y="4683011"/>
            <a:ext cx="2931293" cy="2180127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164749"/>
              </p:ext>
            </p:extLst>
          </p:nvPr>
        </p:nvGraphicFramePr>
        <p:xfrm>
          <a:off x="0" y="1484784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43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Safe – </a:t>
            </a:r>
            <a:r>
              <a:rPr lang="en-GB" sz="2200" i="1" dirty="0">
                <a:solidFill>
                  <a:schemeClr val="bg2">
                    <a:lumMod val="50000"/>
                  </a:schemeClr>
                </a:solidFill>
              </a:rPr>
              <a:t>It is important that everybody feels safe. We all need someone who helps us feel safe and protected from harm.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60152"/>
              </p:ext>
            </p:extLst>
          </p:nvPr>
        </p:nvGraphicFramePr>
        <p:xfrm>
          <a:off x="2267744" y="242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08" y="5292110"/>
            <a:ext cx="3606292" cy="156589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476369"/>
              </p:ext>
            </p:extLst>
          </p:nvPr>
        </p:nvGraphicFramePr>
        <p:xfrm>
          <a:off x="107504" y="1412776"/>
          <a:ext cx="90364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45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Healthy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We all like to be as healthy as we can be.</a:t>
            </a:r>
            <a:endParaRPr lang="en-GB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37856"/>
            <a:ext cx="2555776" cy="1909191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35142"/>
              </p:ext>
            </p:extLst>
          </p:nvPr>
        </p:nvGraphicFramePr>
        <p:xfrm>
          <a:off x="0" y="1844824"/>
          <a:ext cx="9144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22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Healthy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We all like to be as healthy as we can be.</a:t>
            </a:r>
            <a:endParaRPr lang="en-GB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37856"/>
            <a:ext cx="2555776" cy="190919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03879"/>
              </p:ext>
            </p:extLst>
          </p:nvPr>
        </p:nvGraphicFramePr>
        <p:xfrm>
          <a:off x="0" y="1412776"/>
          <a:ext cx="9144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8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Healthy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We all like to be as healthy as we can be.</a:t>
            </a:r>
            <a:endParaRPr lang="en-GB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37856"/>
            <a:ext cx="2555776" cy="190919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813952"/>
              </p:ext>
            </p:extLst>
          </p:nvPr>
        </p:nvGraphicFramePr>
        <p:xfrm>
          <a:off x="0" y="1412776"/>
          <a:ext cx="91440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06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Achieving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Every child should have people who encourage them to learn and do their best.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96" y="5157192"/>
            <a:ext cx="2564904" cy="1700808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724123"/>
              </p:ext>
            </p:extLst>
          </p:nvPr>
        </p:nvGraphicFramePr>
        <p:xfrm>
          <a:off x="0" y="1412776"/>
          <a:ext cx="9144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3" t="36553" r="34797" b="60716"/>
          <a:stretch/>
        </p:blipFill>
        <p:spPr bwMode="auto">
          <a:xfrm>
            <a:off x="3707904" y="1916832"/>
            <a:ext cx="1973766" cy="2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1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Achieving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Every child should have people who encourage them to learn and do their best.</a:t>
            </a:r>
            <a:endParaRPr lang="en-GB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96" y="5157192"/>
            <a:ext cx="2564904" cy="1700808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669975"/>
              </p:ext>
            </p:extLst>
          </p:nvPr>
        </p:nvGraphicFramePr>
        <p:xfrm>
          <a:off x="0" y="1484784"/>
          <a:ext cx="91440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8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Nurtured – </a:t>
            </a:r>
            <a:r>
              <a:rPr lang="en-GB" sz="2700" i="1" dirty="0" smtClean="0">
                <a:solidFill>
                  <a:schemeClr val="bg2">
                    <a:lumMod val="50000"/>
                  </a:schemeClr>
                </a:solidFill>
              </a:rPr>
              <a:t>Children need a place where they can feel comfortable and safe and where people really care about them.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05" y="4752975"/>
            <a:ext cx="2171700" cy="2105025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788200"/>
              </p:ext>
            </p:extLst>
          </p:nvPr>
        </p:nvGraphicFramePr>
        <p:xfrm>
          <a:off x="0" y="1484784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85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</TotalTime>
  <Words>629</Words>
  <Application>Microsoft Office PowerPoint</Application>
  <PresentationFormat>On-screen Show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PowerPoint Presentation</vt:lpstr>
      <vt:lpstr>Safe – It is important that everybody feels safe. We all need someone who helps us feel safe and protected from harm.</vt:lpstr>
      <vt:lpstr>Safe – It is important that everybody feels safe. We all need someone who helps us feel safe and protected from harm.</vt:lpstr>
      <vt:lpstr>Healthy – We all like to be as healthy as we can be.</vt:lpstr>
      <vt:lpstr>Healthy – We all like to be as healthy as we can be.</vt:lpstr>
      <vt:lpstr>Healthy – We all like to be as healthy as we can be.</vt:lpstr>
      <vt:lpstr>Achieving – Every child should have people who encourage them to learn and do their best.</vt:lpstr>
      <vt:lpstr>Achieving – Every child should have people who encourage them to learn and do their best.</vt:lpstr>
      <vt:lpstr>Nurtured – Children need a place where they can feel comfortable and safe and where people really care about them.</vt:lpstr>
      <vt:lpstr>Nurtured – Children need a place where they can feel comfortable and safe and where people really care about them.</vt:lpstr>
      <vt:lpstr>Active – Children enjoy spending time doing something fun or interesting.</vt:lpstr>
      <vt:lpstr>Active – Children enjoy spending time doing something fun or interesting.</vt:lpstr>
      <vt:lpstr>Active – Children enjoy spending time doing something fun or interesting.</vt:lpstr>
      <vt:lpstr>Respected – It is important that children are involved in decisions that affect them.</vt:lpstr>
      <vt:lpstr>Respected – It is important that children are involved in decisions that affect them.</vt:lpstr>
      <vt:lpstr>Respected – It is important that children are involved in decisions that affect them.</vt:lpstr>
      <vt:lpstr>Respected – It is important that children are involved in decisions that affect them.</vt:lpstr>
      <vt:lpstr>Responsible – Growing up involves learning to take good decisions and make sensible choices.</vt:lpstr>
      <vt:lpstr>Responsible – Growing up involves learning to take good decisions and make sensible choices.</vt:lpstr>
      <vt:lpstr>Included – Growing up involves learning to take good decisions and make sensible choices.</vt:lpstr>
      <vt:lpstr>Included – Growing up involves learning to take good decisions and make sensible choices.</vt:lpstr>
      <vt:lpstr>Included – Growing up involves learning to take good decisions and make sensible choices.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J  ( Lourdes Primary )</dc:creator>
  <cp:lastModifiedBy>Murphy, J  ( Lourdes Primary )</cp:lastModifiedBy>
  <cp:revision>42</cp:revision>
  <dcterms:created xsi:type="dcterms:W3CDTF">2014-12-03T09:20:33Z</dcterms:created>
  <dcterms:modified xsi:type="dcterms:W3CDTF">2014-12-03T14:21:58Z</dcterms:modified>
</cp:coreProperties>
</file>